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17"/>
  </p:notesMasterIdLst>
  <p:handoutMasterIdLst>
    <p:handoutMasterId r:id="rId18"/>
  </p:handoutMasterIdLst>
  <p:sldIdLst>
    <p:sldId id="259" r:id="rId3"/>
    <p:sldId id="436" r:id="rId4"/>
    <p:sldId id="453" r:id="rId5"/>
    <p:sldId id="294" r:id="rId6"/>
    <p:sldId id="443" r:id="rId7"/>
    <p:sldId id="449" r:id="rId8"/>
    <p:sldId id="444" r:id="rId9"/>
    <p:sldId id="450" r:id="rId10"/>
    <p:sldId id="452" r:id="rId11"/>
    <p:sldId id="447" r:id="rId12"/>
    <p:sldId id="448" r:id="rId13"/>
    <p:sldId id="451" r:id="rId14"/>
    <p:sldId id="445" r:id="rId15"/>
    <p:sldId id="446" r:id="rId16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161C12E8-03D4-4682-81DE-54BC4CE8FB01}">
          <p14:sldIdLst>
            <p14:sldId id="259"/>
            <p14:sldId id="436"/>
            <p14:sldId id="453"/>
            <p14:sldId id="294"/>
            <p14:sldId id="443"/>
            <p14:sldId id="449"/>
            <p14:sldId id="444"/>
            <p14:sldId id="450"/>
            <p14:sldId id="452"/>
            <p14:sldId id="447"/>
            <p14:sldId id="448"/>
            <p14:sldId id="451"/>
            <p14:sldId id="445"/>
            <p14:sldId id="44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0C0"/>
    <a:srgbClr val="66FF33"/>
    <a:srgbClr val="FA0606"/>
    <a:srgbClr val="FF0000"/>
    <a:srgbClr val="0000FF"/>
    <a:srgbClr val="FF3300"/>
    <a:srgbClr val="EAEFF7"/>
    <a:srgbClr val="3B3838"/>
    <a:srgbClr val="D2DEEF"/>
    <a:srgbClr val="E7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760" autoAdjust="0"/>
    <p:restoredTop sz="93802" autoAdjust="0"/>
  </p:normalViewPr>
  <p:slideViewPr>
    <p:cSldViewPr snapToGrid="0">
      <p:cViewPr varScale="1">
        <p:scale>
          <a:sx n="118" d="100"/>
          <a:sy n="118" d="100"/>
        </p:scale>
        <p:origin x="872" y="20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FA70F2-FFB1-4A77-8169-B4B3A96EA7FA}" type="datetimeFigureOut">
              <a:rPr lang="zh-TW" altLang="en-US" smtClean="0"/>
              <a:pPr/>
              <a:t>2022/2/25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22045-D558-4E33-BE68-5816A24675A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686334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74DAA-8521-401A-B442-5F827CEBB63B}" type="datetimeFigureOut">
              <a:rPr lang="zh-TW" altLang="en-US" smtClean="0"/>
              <a:pPr/>
              <a:t>2022/2/25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A6A725-A372-460E-884A-4864481A9E4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132034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B20CAB-0728-4DC6-8B3D-A18F372CE72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A6A725-A372-460E-884A-4864481A9E48}" type="slidenum">
              <a:rPr lang="zh-TW" altLang="en-US" smtClean="0"/>
              <a:pPr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103401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TW"/>
              <a:t>Click to edit Master subtitle style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67B37-4B4C-4C69-8F69-BE2A42A54943}" type="datetime1">
              <a:rPr lang="zh-TW" altLang="en-US" smtClean="0"/>
              <a:pPr/>
              <a:t>2022/2/25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3554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/>
              <a:t>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BA646-FC78-4E66-A363-01EF58F3A33A}" type="datetime1">
              <a:rPr lang="zh-TW" altLang="en-US" smtClean="0"/>
              <a:pPr/>
              <a:t>2022/2/25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588852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32DB01-B929-463B-A81F-D9222620C715}" type="datetime1">
              <a:rPr lang="zh-TW" altLang="en-US" smtClean="0"/>
              <a:pPr/>
              <a:t>2022/2/25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65904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altLang="zh-TW"/>
              <a:t>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altLang="zh-TW"/>
              <a:t>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2EBB4-4F9E-4F6D-9229-A7E7CD6E7236}" type="datetime1">
              <a:rPr lang="zh-TW" altLang="en-US" smtClean="0"/>
              <a:pPr/>
              <a:t>2022/2/25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10469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altLang="zh-TW"/>
              <a:t>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altLang="zh-TW"/>
              <a:t>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3C227-1C07-46BA-86AA-9DD5D7D5B133}" type="datetime1">
              <a:rPr lang="zh-TW" altLang="en-US" smtClean="0"/>
              <a:pPr/>
              <a:t>2022/2/25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478560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F059E-A4B3-4B16-945D-663E4DB6EDB1}" type="datetime1">
              <a:rPr lang="zh-TW" altLang="en-US" smtClean="0"/>
              <a:pPr/>
              <a:t>2022/2/25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918779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94A82E-025C-4C39-B2FB-E258934912E0}" type="datetime1">
              <a:rPr lang="zh-TW" altLang="en-US" smtClean="0"/>
              <a:pPr/>
              <a:t>2022/2/25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399253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/>
              <a:t>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FA602-09D5-46AB-A40A-CA19EA9C74BA}" type="datetime1">
              <a:rPr lang="zh-TW" altLang="en-US" smtClean="0"/>
              <a:pPr/>
              <a:t>2022/2/25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205620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zh-TW" dirty="0"/>
              <a:t>Click icon to add picture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TW"/>
              <a:t>Edit Master text styles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AB718-ED68-4E0D-A640-022CAE003AB6}" type="datetime1">
              <a:rPr lang="zh-TW" altLang="en-US" smtClean="0"/>
              <a:pPr/>
              <a:t>2022/2/25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730393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/>
              <a:t>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FCC57-DF06-44F4-9868-8A4E015CAB7F}" type="datetime1">
              <a:rPr lang="zh-TW" altLang="en-US" smtClean="0"/>
              <a:pPr/>
              <a:t>2022/2/25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68995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altLang="zh-TW"/>
              <a:t>Click to edit Master title style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altLang="zh-TW"/>
              <a:t>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F83B1-7880-4178-BC8D-40E4FD671148}" type="datetime1">
              <a:rPr lang="zh-TW" altLang="en-US" smtClean="0"/>
              <a:pPr/>
              <a:t>2022/2/25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775282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30E04-05E5-46C3-BA99-DEF385DDADDF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2022/2/25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42380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E6DDF-168D-4649-9ECC-0F18E898D4AF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2022/2/25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11802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2321B-A2D6-4668-A75E-70B179559A0F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2022/2/25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99009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507E2-C6A1-43FE-A221-ED2B63C84404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2022/2/25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3342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F06C0-DDF8-40F8-8D3E-0D4CB3D41692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2022/2/25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02981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F6B91-42D1-4995-9F7D-6294B950EDE1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2022/2/25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215843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16A8E-2D5D-4E32-AAE2-8FE358DFA6DC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2022/2/25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558147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DC089-CC12-464B-8D1F-F4EC139B9939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2022/2/25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583788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20F96-5BF3-4939-A5FF-4554BA19B1A5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2022/2/25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7090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8E103-1F8F-4D81-A812-F7125114E002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2022/2/25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10319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D6912-BDF0-45FA-B6BD-AD17D6B77EB0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2022/2/25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12232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F3D1F9-5777-40B5-AB85-42069A5539BB}" type="datetime1">
              <a:rPr lang="zh-TW" altLang="en-US" smtClean="0"/>
              <a:pPr/>
              <a:t>2022/2/25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7317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E1E586-B034-4E03-8FDF-6E9454CD5FF4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2022/2/25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118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carmen.long@bcd-autotest.com" TargetMode="External"/><Relationship Id="rId2" Type="http://schemas.openxmlformats.org/officeDocument/2006/relationships/hyperlink" Target="http://www.boostertech.cn/" TargetMode="Externa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1.w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4BD966C-4976-4C31-BC0C-068BAD92DFDF}"/>
              </a:ext>
            </a:extLst>
          </p:cNvPr>
          <p:cNvSpPr/>
          <p:nvPr/>
        </p:nvSpPr>
        <p:spPr>
          <a:xfrm>
            <a:off x="1081490" y="772067"/>
            <a:ext cx="1020965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5400" b="1" dirty="0">
                <a:solidFill>
                  <a:srgbClr val="002060"/>
                </a:solidFill>
                <a:cs typeface="Arial" panose="020B0604020202020204" pitchFamily="34" charset="0"/>
              </a:rPr>
              <a:t>K18X001 Acoustic Chamber Testing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530E098-5CC8-4529-B35A-D815E9DBC049}"/>
              </a:ext>
            </a:extLst>
          </p:cNvPr>
          <p:cNvSpPr txBox="1"/>
          <p:nvPr/>
        </p:nvSpPr>
        <p:spPr>
          <a:xfrm>
            <a:off x="6942667" y="4775200"/>
            <a:ext cx="460844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>
                <a:solidFill>
                  <a:srgbClr val="002060"/>
                </a:solidFill>
              </a:rPr>
              <a:t>FOXCONN CPEG JBD_VN</a:t>
            </a:r>
          </a:p>
          <a:p>
            <a:pPr algn="r"/>
            <a:r>
              <a:rPr lang="en-US" sz="2800" b="1" dirty="0">
                <a:solidFill>
                  <a:srgbClr val="002060"/>
                </a:solidFill>
              </a:rPr>
              <a:t>2022/Feb/08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647132-80E9-4F5D-8B86-BD2903EAAF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595517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750" y="0"/>
            <a:ext cx="10334735" cy="55814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i="1" dirty="0">
                <a:ea typeface="標楷體" panose="03000509000000000000" pitchFamily="65" charset="-120"/>
                <a:cs typeface="Arial" panose="020B0604020202020204" pitchFamily="34" charset="0"/>
              </a:rPr>
              <a:t>Establish the Team</a:t>
            </a:r>
          </a:p>
        </p:txBody>
      </p:sp>
      <p:sp>
        <p:nvSpPr>
          <p:cNvPr id="17" name="Rectangle 69">
            <a:extLst>
              <a:ext uri="{FF2B5EF4-FFF2-40B4-BE49-F238E27FC236}">
                <a16:creationId xmlns:a16="http://schemas.microsoft.com/office/drawing/2014/main" id="{5298760D-920E-430E-BBB0-18F2E723EA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77055" y="3731796"/>
            <a:ext cx="4989689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新細明體" panose="02020500000000000000" pitchFamily="18" charset="-12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en-US" altLang="zh-CN" b="1" dirty="0">
                <a:solidFill>
                  <a:srgbClr val="002060"/>
                </a:solidFill>
                <a:latin typeface="+mn-lt"/>
                <a:ea typeface="標楷體" panose="03000509000000000000" pitchFamily="65" charset="-120"/>
                <a:cs typeface="Arial" panose="020B0604020202020204" pitchFamily="34" charset="0"/>
              </a:rPr>
              <a:t>RD: Fu Chiang, Dean, Sean</a:t>
            </a:r>
          </a:p>
          <a:p>
            <a:pPr eaLnBrk="1" hangingPunct="1">
              <a:spcBef>
                <a:spcPct val="50000"/>
              </a:spcBef>
            </a:pPr>
            <a:r>
              <a:rPr kumimoji="0" lang="en-US" altLang="zh-CN" b="1" dirty="0">
                <a:solidFill>
                  <a:srgbClr val="002060"/>
                </a:solidFill>
                <a:latin typeface="+mn-lt"/>
                <a:ea typeface="標楷體" panose="03000509000000000000" pitchFamily="65" charset="-120"/>
                <a:cs typeface="Arial" panose="020B0604020202020204" pitchFamily="34" charset="0"/>
              </a:rPr>
              <a:t>Vendor: Aegis, </a:t>
            </a:r>
            <a:r>
              <a:rPr kumimoji="0" lang="zh-CN" altLang="en-US" b="1" dirty="0">
                <a:solidFill>
                  <a:srgbClr val="002060"/>
                </a:solidFill>
                <a:latin typeface="+mn-lt"/>
                <a:ea typeface="標楷體" panose="03000509000000000000" pitchFamily="65" charset="-120"/>
                <a:cs typeface="Arial" panose="020B0604020202020204" pitchFamily="34" charset="0"/>
              </a:rPr>
              <a:t>小</a:t>
            </a:r>
            <a:r>
              <a:rPr kumimoji="0" lang="en-US" altLang="zh-CN" b="1" dirty="0">
                <a:solidFill>
                  <a:srgbClr val="002060"/>
                </a:solidFill>
                <a:latin typeface="+mn-lt"/>
                <a:ea typeface="標楷體" panose="03000509000000000000" pitchFamily="65" charset="-120"/>
                <a:cs typeface="Arial" panose="020B0604020202020204" pitchFamily="34" charset="0"/>
              </a:rPr>
              <a:t>K</a:t>
            </a:r>
          </a:p>
          <a:p>
            <a:pPr eaLnBrk="1" hangingPunct="1">
              <a:spcBef>
                <a:spcPct val="50000"/>
              </a:spcBef>
            </a:pPr>
            <a:r>
              <a:rPr kumimoji="0" lang="en-US" altLang="zh-CN" b="1" dirty="0">
                <a:solidFill>
                  <a:srgbClr val="002060"/>
                </a:solidFill>
                <a:latin typeface="+mn-lt"/>
                <a:ea typeface="標楷體" panose="03000509000000000000" pitchFamily="65" charset="-120"/>
                <a:cs typeface="Arial" panose="020B0604020202020204" pitchFamily="34" charset="0"/>
              </a:rPr>
              <a:t>TE: Mark Wu, Allan Pham, Jones</a:t>
            </a:r>
          </a:p>
        </p:txBody>
      </p:sp>
      <p:sp>
        <p:nvSpPr>
          <p:cNvPr id="5" name="Left Brace 4">
            <a:extLst>
              <a:ext uri="{FF2B5EF4-FFF2-40B4-BE49-F238E27FC236}">
                <a16:creationId xmlns:a16="http://schemas.microsoft.com/office/drawing/2014/main" id="{D54F5BC9-FB89-4912-8F53-DC0BBC183738}"/>
              </a:ext>
            </a:extLst>
          </p:cNvPr>
          <p:cNvSpPr/>
          <p:nvPr/>
        </p:nvSpPr>
        <p:spPr>
          <a:xfrm>
            <a:off x="5958584" y="3364637"/>
            <a:ext cx="836664" cy="2636669"/>
          </a:xfrm>
          <a:prstGeom prst="leftBrace">
            <a:avLst>
              <a:gd name="adj1" fmla="val 78174"/>
              <a:gd name="adj2" fmla="val 50781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/>
            <a:endParaRPr lang="en-US" sz="1600">
              <a:solidFill>
                <a:srgbClr val="FFFFFF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0" name="流程圖: 換頁接點 9">
            <a:extLst>
              <a:ext uri="{FF2B5EF4-FFF2-40B4-BE49-F238E27FC236}">
                <a16:creationId xmlns:a16="http://schemas.microsoft.com/office/drawing/2014/main" id="{687DF2FC-EFA5-4CA9-A8A6-BE89E2AFD68D}"/>
              </a:ext>
            </a:extLst>
          </p:cNvPr>
          <p:cNvSpPr/>
          <p:nvPr/>
        </p:nvSpPr>
        <p:spPr>
          <a:xfrm>
            <a:off x="7147951" y="2059579"/>
            <a:ext cx="3534857" cy="617324"/>
          </a:xfrm>
          <a:prstGeom prst="flowChartOffpageConnector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>
                <a:ea typeface="標楷體" panose="03000509000000000000" pitchFamily="65" charset="-120"/>
                <a:cs typeface="Arial" panose="020B0604020202020204" pitchFamily="34" charset="0"/>
              </a:rPr>
              <a:t>Team Member</a:t>
            </a:r>
            <a:endParaRPr lang="en-US" sz="3200" b="1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8EC99F-E040-4DF9-9258-AB5BCDD187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67020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750" y="0"/>
            <a:ext cx="10334735" cy="55814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i="1" dirty="0">
                <a:ea typeface="標楷體" panose="03000509000000000000" pitchFamily="65" charset="-120"/>
                <a:cs typeface="Arial" panose="020B0604020202020204" pitchFamily="34" charset="0"/>
              </a:rPr>
              <a:t>Contact Point</a:t>
            </a:r>
          </a:p>
        </p:txBody>
      </p:sp>
      <p:sp>
        <p:nvSpPr>
          <p:cNvPr id="5" name="Left Brace 4">
            <a:extLst>
              <a:ext uri="{FF2B5EF4-FFF2-40B4-BE49-F238E27FC236}">
                <a16:creationId xmlns:a16="http://schemas.microsoft.com/office/drawing/2014/main" id="{D54F5BC9-FB89-4912-8F53-DC0BBC183738}"/>
              </a:ext>
            </a:extLst>
          </p:cNvPr>
          <p:cNvSpPr/>
          <p:nvPr/>
        </p:nvSpPr>
        <p:spPr>
          <a:xfrm>
            <a:off x="5198368" y="3429000"/>
            <a:ext cx="836664" cy="2636669"/>
          </a:xfrm>
          <a:prstGeom prst="leftBrace">
            <a:avLst>
              <a:gd name="adj1" fmla="val 78174"/>
              <a:gd name="adj2" fmla="val 50781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/>
            <a:endParaRPr lang="en-US" sz="1600">
              <a:solidFill>
                <a:srgbClr val="FFFFFF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10" name="流程圖: 換頁接點 9">
            <a:extLst>
              <a:ext uri="{FF2B5EF4-FFF2-40B4-BE49-F238E27FC236}">
                <a16:creationId xmlns:a16="http://schemas.microsoft.com/office/drawing/2014/main" id="{687DF2FC-EFA5-4CA9-A8A6-BE89E2AFD68D}"/>
              </a:ext>
            </a:extLst>
          </p:cNvPr>
          <p:cNvSpPr/>
          <p:nvPr/>
        </p:nvSpPr>
        <p:spPr>
          <a:xfrm>
            <a:off x="6213629" y="2400418"/>
            <a:ext cx="4793941" cy="617324"/>
          </a:xfrm>
          <a:prstGeom prst="flowChartOffpageConnector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Project Management</a:t>
            </a:r>
            <a:endParaRPr lang="en-US" sz="3600" b="1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8EC99F-E040-4DF9-9258-AB5BCDD187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68443020-F1B9-4A45-A578-2EC91F91E6B9}"/>
              </a:ext>
            </a:extLst>
          </p:cNvPr>
          <p:cNvSpPr txBox="1"/>
          <p:nvPr/>
        </p:nvSpPr>
        <p:spPr>
          <a:xfrm>
            <a:off x="6181607" y="3589740"/>
            <a:ext cx="615042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" altLang="zh-TW" b="1" dirty="0"/>
              <a:t>Contact point: </a:t>
            </a:r>
          </a:p>
          <a:p>
            <a:pPr marL="285750" indent="-285750">
              <a:buFontTx/>
              <a:buChar char="-"/>
            </a:pPr>
            <a:r>
              <a:rPr lang="en" altLang="zh-TW" dirty="0"/>
              <a:t>company name and homepage : Booster Electronics Technology </a:t>
            </a:r>
            <a:r>
              <a:rPr lang="en" altLang="zh-TW" dirty="0" err="1"/>
              <a:t>Co,LTD</a:t>
            </a:r>
            <a:endParaRPr lang="en" altLang="zh-TW" dirty="0"/>
          </a:p>
          <a:p>
            <a:pPr marL="285750" indent="-285750">
              <a:buFontTx/>
              <a:buChar char="-"/>
            </a:pPr>
            <a:r>
              <a:rPr lang="en" altLang="zh-TW" dirty="0"/>
              <a:t>home page: </a:t>
            </a:r>
            <a:r>
              <a:rPr lang="en" altLang="zh-TW" dirty="0">
                <a:hlinkClick r:id="rId2"/>
              </a:rPr>
              <a:t>www.boostertech.cn</a:t>
            </a:r>
            <a:endParaRPr lang="en" altLang="zh-TW" dirty="0"/>
          </a:p>
          <a:p>
            <a:pPr marL="285750" indent="-285750">
              <a:buFontTx/>
              <a:buChar char="-"/>
            </a:pPr>
            <a:r>
              <a:rPr lang="en" altLang="zh-TW" dirty="0"/>
              <a:t>contact person name : Carmen Long (Project Management)</a:t>
            </a:r>
          </a:p>
          <a:p>
            <a:pPr marL="285750" indent="-285750">
              <a:buFontTx/>
              <a:buChar char="-"/>
            </a:pPr>
            <a:r>
              <a:rPr lang="en" altLang="zh-TW" dirty="0"/>
              <a:t>email address : </a:t>
            </a:r>
            <a:r>
              <a:rPr lang="en" altLang="zh-TW" dirty="0">
                <a:hlinkClick r:id="rId3"/>
              </a:rPr>
              <a:t>carmen.long@bcd-autotest.com</a:t>
            </a:r>
            <a:endParaRPr lang="en" altLang="zh-TW" dirty="0"/>
          </a:p>
          <a:p>
            <a:pPr marL="285750" indent="-285750">
              <a:buFontTx/>
              <a:buChar char="-"/>
            </a:pPr>
            <a:r>
              <a:rPr lang="en" altLang="zh-TW" dirty="0"/>
              <a:t>phone number : (+86) 198-2033-1504</a:t>
            </a:r>
            <a:endParaRPr kumimoji="1"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1274332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i="1" dirty="0">
                <a:solidFill>
                  <a:schemeClr val="bg1"/>
                </a:solidFill>
                <a:cs typeface="Arial" panose="020B0604020202020204" pitchFamily="34" charset="0"/>
              </a:rPr>
              <a:t>Acoustic Chamber Test Version</a:t>
            </a:r>
            <a:endParaRPr lang="en-US" altLang="zh-TW" sz="3200" b="1" i="1" dirty="0">
              <a:solidFill>
                <a:schemeClr val="bg1"/>
              </a:solidFill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23" name="圓角矩形 8">
            <a:extLst>
              <a:ext uri="{FF2B5EF4-FFF2-40B4-BE49-F238E27FC236}">
                <a16:creationId xmlns:a16="http://schemas.microsoft.com/office/drawing/2014/main" id="{5B5650D9-7CBC-4786-A2F8-D345C2C61748}"/>
              </a:ext>
            </a:extLst>
          </p:cNvPr>
          <p:cNvSpPr/>
          <p:nvPr/>
        </p:nvSpPr>
        <p:spPr>
          <a:xfrm>
            <a:off x="360124" y="1007214"/>
            <a:ext cx="11517042" cy="746443"/>
          </a:xfrm>
          <a:prstGeom prst="roundRect">
            <a:avLst>
              <a:gd name="adj" fmla="val 5761"/>
            </a:avLst>
          </a:prstGeom>
          <a:solidFill>
            <a:schemeClr val="bg2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 fontAlgn="ctr">
              <a:buFont typeface="Wingdings" panose="05000000000000000000" pitchFamily="2" charset="2"/>
              <a:buChar char="l"/>
            </a:pPr>
            <a:r>
              <a:rPr lang="en-US" altLang="zh-CN" dirty="0">
                <a:solidFill>
                  <a:schemeClr val="tx1"/>
                </a:solidFill>
                <a:ea typeface="Microsoft YaHei" panose="020B0503020204020204" pitchFamily="34" charset="-122"/>
              </a:rPr>
              <a:t>Test version 4.9</a:t>
            </a:r>
          </a:p>
          <a:p>
            <a:pPr marL="285750" indent="-285750" fontAlgn="ctr">
              <a:buFont typeface="Wingdings" panose="05000000000000000000" pitchFamily="2" charset="2"/>
              <a:buChar char="l"/>
            </a:pPr>
            <a:r>
              <a:rPr lang="en-US" altLang="zh-CN" dirty="0">
                <a:solidFill>
                  <a:schemeClr val="tx1"/>
                </a:solidFill>
                <a:ea typeface="Microsoft YaHei" panose="020B0503020204020204" pitchFamily="34" charset="-122"/>
              </a:rPr>
              <a:t>Build date 04-Jan-2022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FEB0334-7E10-44C0-BEB2-DF7471D24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4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124" y="2393355"/>
            <a:ext cx="3679216" cy="384764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9037" y="2393354"/>
            <a:ext cx="3679216" cy="384764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97950" y="2393353"/>
            <a:ext cx="3679216" cy="3847647"/>
          </a:xfrm>
          <a:prstGeom prst="rect">
            <a:avLst/>
          </a:prstGeom>
        </p:spPr>
      </p:pic>
      <p:sp>
        <p:nvSpPr>
          <p:cNvPr id="24" name="Callout: Down Arrow 5">
            <a:extLst>
              <a:ext uri="{FF2B5EF4-FFF2-40B4-BE49-F238E27FC236}">
                <a16:creationId xmlns:a16="http://schemas.microsoft.com/office/drawing/2014/main" id="{0715D08E-3DC5-4FDB-AA6D-FE1579372CAB}"/>
              </a:ext>
            </a:extLst>
          </p:cNvPr>
          <p:cNvSpPr/>
          <p:nvPr/>
        </p:nvSpPr>
        <p:spPr>
          <a:xfrm>
            <a:off x="360124" y="1906730"/>
            <a:ext cx="3679216" cy="486623"/>
          </a:xfrm>
          <a:prstGeom prst="downArrowCallout">
            <a:avLst/>
          </a:prstGeom>
          <a:solidFill>
            <a:schemeClr val="accent1">
              <a:lumMod val="75000"/>
            </a:schemeClr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IDLE Status</a:t>
            </a:r>
          </a:p>
        </p:txBody>
      </p:sp>
      <p:sp>
        <p:nvSpPr>
          <p:cNvPr id="31" name="Callout: Down Arrow 5">
            <a:extLst>
              <a:ext uri="{FF2B5EF4-FFF2-40B4-BE49-F238E27FC236}">
                <a16:creationId xmlns:a16="http://schemas.microsoft.com/office/drawing/2014/main" id="{0715D08E-3DC5-4FDB-AA6D-FE1579372CAB}"/>
              </a:ext>
            </a:extLst>
          </p:cNvPr>
          <p:cNvSpPr/>
          <p:nvPr/>
        </p:nvSpPr>
        <p:spPr>
          <a:xfrm>
            <a:off x="4279037" y="1906729"/>
            <a:ext cx="3679216" cy="486623"/>
          </a:xfrm>
          <a:prstGeom prst="downArrowCallout">
            <a:avLst/>
          </a:prstGeom>
          <a:solidFill>
            <a:srgbClr val="FF000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FAILED Status</a:t>
            </a:r>
          </a:p>
        </p:txBody>
      </p:sp>
      <p:sp>
        <p:nvSpPr>
          <p:cNvPr id="32" name="Callout: Down Arrow 5">
            <a:extLst>
              <a:ext uri="{FF2B5EF4-FFF2-40B4-BE49-F238E27FC236}">
                <a16:creationId xmlns:a16="http://schemas.microsoft.com/office/drawing/2014/main" id="{0715D08E-3DC5-4FDB-AA6D-FE1579372CAB}"/>
              </a:ext>
            </a:extLst>
          </p:cNvPr>
          <p:cNvSpPr/>
          <p:nvPr/>
        </p:nvSpPr>
        <p:spPr>
          <a:xfrm>
            <a:off x="8197950" y="1906729"/>
            <a:ext cx="3679216" cy="486623"/>
          </a:xfrm>
          <a:prstGeom prst="downArrowCallout">
            <a:avLst/>
          </a:prstGeom>
          <a:solidFill>
            <a:srgbClr val="00B050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PASSED Status</a:t>
            </a:r>
          </a:p>
        </p:txBody>
      </p:sp>
    </p:spTree>
    <p:extLst>
      <p:ext uri="{BB962C8B-B14F-4D97-AF65-F5344CB8AC3E}">
        <p14:creationId xmlns:p14="http://schemas.microsoft.com/office/powerpoint/2010/main" val="4069359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sz="3200" b="1" i="1" dirty="0"/>
              <a:t>Acoustic Chamber Spec. Description</a:t>
            </a:r>
            <a:endParaRPr lang="en-US" altLang="zh-TW" sz="3200" b="1" dirty="0">
              <a:solidFill>
                <a:schemeClr val="bg1"/>
              </a:solidFill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23" name="圓角矩形 8">
            <a:extLst>
              <a:ext uri="{FF2B5EF4-FFF2-40B4-BE49-F238E27FC236}">
                <a16:creationId xmlns:a16="http://schemas.microsoft.com/office/drawing/2014/main" id="{5B5650D9-7CBC-4786-A2F8-D345C2C61748}"/>
              </a:ext>
            </a:extLst>
          </p:cNvPr>
          <p:cNvSpPr/>
          <p:nvPr/>
        </p:nvSpPr>
        <p:spPr>
          <a:xfrm>
            <a:off x="280224" y="5184559"/>
            <a:ext cx="10950028" cy="763480"/>
          </a:xfrm>
          <a:prstGeom prst="roundRect">
            <a:avLst>
              <a:gd name="adj" fmla="val 5761"/>
            </a:avLst>
          </a:prstGeom>
          <a:solidFill>
            <a:schemeClr val="bg2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 fontAlgn="ctr">
              <a:buFont typeface="Wingdings" panose="05000000000000000000" pitchFamily="2" charset="2"/>
              <a:buChar char="l"/>
            </a:pPr>
            <a:r>
              <a:rPr lang="en-US" altLang="zh-CN" dirty="0">
                <a:solidFill>
                  <a:schemeClr val="tx1"/>
                </a:solidFill>
                <a:ea typeface="Microsoft YaHei" panose="020B0503020204020204" pitchFamily="34" charset="-122"/>
              </a:rPr>
              <a:t>The overall size of the Acoustic Chamber: Width 1430mm, Length 1150mm, Height 2081mm</a:t>
            </a:r>
          </a:p>
          <a:p>
            <a:pPr marL="285750" indent="-285750" fontAlgn="ctr">
              <a:buFont typeface="Wingdings" panose="05000000000000000000" pitchFamily="2" charset="2"/>
              <a:buChar char="l"/>
            </a:pPr>
            <a:r>
              <a:rPr lang="en-US" altLang="zh-CN" dirty="0">
                <a:solidFill>
                  <a:schemeClr val="tx1"/>
                </a:solidFill>
                <a:ea typeface="Microsoft YaHei" panose="020B0503020204020204" pitchFamily="34" charset="-122"/>
              </a:rPr>
              <a:t>Actual weight: 1148kg.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FEB0334-7E10-44C0-BEB2-DF7471D24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058" y="680787"/>
            <a:ext cx="6703769" cy="413814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14191" y="829096"/>
            <a:ext cx="3116062" cy="3937579"/>
          </a:xfrm>
          <a:prstGeom prst="rect">
            <a:avLst/>
          </a:prstGeom>
          <a:ln w="1905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7" name="Right Arrow 6"/>
          <p:cNvSpPr/>
          <p:nvPr/>
        </p:nvSpPr>
        <p:spPr>
          <a:xfrm>
            <a:off x="6906827" y="2707693"/>
            <a:ext cx="1136342" cy="506028"/>
          </a:xfrm>
          <a:prstGeom prst="rightArrow">
            <a:avLst/>
          </a:prstGeom>
          <a:solidFill>
            <a:srgbClr val="0070C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7467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sz="3200" b="1" i="1" dirty="0"/>
              <a:t>Acoustic Chamber structure description</a:t>
            </a:r>
            <a:endParaRPr lang="en-US" altLang="zh-TW" sz="3200" b="1" dirty="0">
              <a:solidFill>
                <a:schemeClr val="bg1"/>
              </a:solidFill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FEB0334-7E10-44C0-BEB2-DF7471D24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6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129" y="674704"/>
            <a:ext cx="5949167" cy="3959439"/>
          </a:xfrm>
          <a:prstGeom prst="rect">
            <a:avLst/>
          </a:prstGeom>
          <a:ln w="19050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0" name="圓角矩形 8">
            <a:extLst>
              <a:ext uri="{FF2B5EF4-FFF2-40B4-BE49-F238E27FC236}">
                <a16:creationId xmlns:a16="http://schemas.microsoft.com/office/drawing/2014/main" id="{5B5650D9-7CBC-4786-A2F8-D345C2C61748}"/>
              </a:ext>
            </a:extLst>
          </p:cNvPr>
          <p:cNvSpPr/>
          <p:nvPr/>
        </p:nvSpPr>
        <p:spPr>
          <a:xfrm>
            <a:off x="426128" y="4811636"/>
            <a:ext cx="10768613" cy="1544714"/>
          </a:xfrm>
          <a:prstGeom prst="roundRect">
            <a:avLst>
              <a:gd name="adj" fmla="val 5761"/>
            </a:avLst>
          </a:prstGeom>
          <a:solidFill>
            <a:schemeClr val="bg2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dirty="0">
                <a:solidFill>
                  <a:schemeClr val="tx1"/>
                </a:solidFill>
              </a:rPr>
              <a:t>1. The sound-proof cotton on the door is </a:t>
            </a:r>
            <a:r>
              <a:rPr lang="en-US" dirty="0" err="1">
                <a:solidFill>
                  <a:schemeClr val="tx1"/>
                </a:solidFill>
              </a:rPr>
              <a:t>pointedthe</a:t>
            </a:r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2. Add protective cover around the sound insulation cotton of the door panel.</a:t>
            </a:r>
          </a:p>
          <a:p>
            <a:r>
              <a:rPr lang="en-US" dirty="0">
                <a:solidFill>
                  <a:schemeClr val="tx1"/>
                </a:solidFill>
              </a:rPr>
              <a:t>3. Add mobile casters at the bottom of the audio test equipment.</a:t>
            </a:r>
          </a:p>
          <a:p>
            <a:r>
              <a:rPr lang="en-US" dirty="0">
                <a:solidFill>
                  <a:schemeClr val="tx1"/>
                </a:solidFill>
              </a:rPr>
              <a:t>4. The protective cover of the soundproof cotton on the door panel is completely surrounded</a:t>
            </a:r>
          </a:p>
          <a:p>
            <a:r>
              <a:rPr lang="en-US" dirty="0">
                <a:solidFill>
                  <a:schemeClr val="tx1"/>
                </a:solidFill>
              </a:rPr>
              <a:t>by the opening.</a:t>
            </a:r>
          </a:p>
          <a:p>
            <a:endParaRPr lang="en-US" altLang="zh-CN" sz="1400" dirty="0">
              <a:solidFill>
                <a:schemeClr val="tx1"/>
              </a:solidFill>
              <a:ea typeface="Microsoft YaHei" panose="020B0503020204020204" pitchFamily="34" charset="-122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9902" y="674704"/>
            <a:ext cx="3424839" cy="3921125"/>
          </a:xfrm>
          <a:prstGeom prst="rect">
            <a:avLst/>
          </a:prstGeom>
          <a:ln w="1905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7" name="Right Arrow 6"/>
          <p:cNvSpPr/>
          <p:nvPr/>
        </p:nvSpPr>
        <p:spPr>
          <a:xfrm>
            <a:off x="6504428" y="2654423"/>
            <a:ext cx="1136342" cy="506028"/>
          </a:xfrm>
          <a:prstGeom prst="rightArrow">
            <a:avLst/>
          </a:prstGeom>
          <a:solidFill>
            <a:srgbClr val="0070C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38049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sz="3200" b="1" i="1" dirty="0"/>
              <a:t>Acoustic Chamber – Manual Operation</a:t>
            </a:r>
            <a:endParaRPr lang="en-US" altLang="zh-TW" sz="3200" b="1" dirty="0">
              <a:solidFill>
                <a:schemeClr val="bg1"/>
              </a:solidFill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23" name="圓角矩形 8">
            <a:extLst>
              <a:ext uri="{FF2B5EF4-FFF2-40B4-BE49-F238E27FC236}">
                <a16:creationId xmlns:a16="http://schemas.microsoft.com/office/drawing/2014/main" id="{5B5650D9-7CBC-4786-A2F8-D345C2C61748}"/>
              </a:ext>
            </a:extLst>
          </p:cNvPr>
          <p:cNvSpPr/>
          <p:nvPr/>
        </p:nvSpPr>
        <p:spPr>
          <a:xfrm>
            <a:off x="377879" y="5424256"/>
            <a:ext cx="10975921" cy="602916"/>
          </a:xfrm>
          <a:prstGeom prst="roundRect">
            <a:avLst>
              <a:gd name="adj" fmla="val 5761"/>
            </a:avLst>
          </a:prstGeom>
          <a:solidFill>
            <a:schemeClr val="bg2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 fontAlgn="ctr">
              <a:buFont typeface="Wingdings" panose="05000000000000000000" pitchFamily="2" charset="2"/>
              <a:buChar char="l"/>
            </a:pPr>
            <a:r>
              <a:rPr lang="en-US" altLang="zh-CN" dirty="0">
                <a:solidFill>
                  <a:schemeClr val="tx1"/>
                </a:solidFill>
                <a:ea typeface="Microsoft YaHei" panose="020B0503020204020204" pitchFamily="34" charset="-122"/>
              </a:rPr>
              <a:t>The Acoustic Chamber door opening size: width 850mm, height 550mm.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FEB0334-7E10-44C0-BEB2-DF7471D24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7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531" y="774205"/>
            <a:ext cx="6230579" cy="425678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0" name="Right Arrow 9"/>
          <p:cNvSpPr/>
          <p:nvPr/>
        </p:nvSpPr>
        <p:spPr>
          <a:xfrm>
            <a:off x="6791418" y="2630910"/>
            <a:ext cx="1127464" cy="577049"/>
          </a:xfrm>
          <a:prstGeom prst="rightArrow">
            <a:avLst/>
          </a:prstGeom>
          <a:solidFill>
            <a:srgbClr val="0070C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3169" y="774205"/>
            <a:ext cx="3310631" cy="4256784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5014270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sz="3200" b="1" i="1" dirty="0"/>
              <a:t>Acoustic Chamber -- Fixture Structure description</a:t>
            </a:r>
            <a:endParaRPr lang="en-US" altLang="zh-TW" sz="3200" b="1" dirty="0">
              <a:solidFill>
                <a:schemeClr val="bg1"/>
              </a:solidFill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FEB0334-7E10-44C0-BEB2-DF7471D24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8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692" y="967667"/>
            <a:ext cx="5664267" cy="438358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4157" y="967667"/>
            <a:ext cx="3799643" cy="4383580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7" name="圓角矩形 8">
            <a:extLst>
              <a:ext uri="{FF2B5EF4-FFF2-40B4-BE49-F238E27FC236}">
                <a16:creationId xmlns:a16="http://schemas.microsoft.com/office/drawing/2014/main" id="{5B5650D9-7CBC-4786-A2F8-D345C2C61748}"/>
              </a:ext>
            </a:extLst>
          </p:cNvPr>
          <p:cNvSpPr/>
          <p:nvPr/>
        </p:nvSpPr>
        <p:spPr>
          <a:xfrm>
            <a:off x="434692" y="5637320"/>
            <a:ext cx="10975921" cy="602916"/>
          </a:xfrm>
          <a:prstGeom prst="roundRect">
            <a:avLst>
              <a:gd name="adj" fmla="val 5761"/>
            </a:avLst>
          </a:prstGeom>
          <a:solidFill>
            <a:schemeClr val="bg2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 fontAlgn="ctr">
              <a:buFont typeface="Wingdings" panose="05000000000000000000" pitchFamily="2" charset="2"/>
              <a:buChar char="l"/>
            </a:pPr>
            <a:r>
              <a:rPr lang="en-US" altLang="zh-CN" dirty="0">
                <a:solidFill>
                  <a:schemeClr val="tx1"/>
                </a:solidFill>
                <a:ea typeface="Microsoft YaHei" panose="020B0503020204020204" pitchFamily="34" charset="-122"/>
              </a:rPr>
              <a:t>The Fixture structure in the Acoustic Chamber.</a:t>
            </a:r>
          </a:p>
        </p:txBody>
      </p:sp>
      <p:sp>
        <p:nvSpPr>
          <p:cNvPr id="9" name="Right Arrow 8"/>
          <p:cNvSpPr/>
          <p:nvPr/>
        </p:nvSpPr>
        <p:spPr>
          <a:xfrm>
            <a:off x="6262826" y="2870932"/>
            <a:ext cx="1127464" cy="577049"/>
          </a:xfrm>
          <a:prstGeom prst="rightArrow">
            <a:avLst/>
          </a:prstGeom>
          <a:solidFill>
            <a:srgbClr val="0070C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2003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sz="3200" b="1" i="1" dirty="0"/>
              <a:t>Acoustic Chamber -- Fixture Structure description</a:t>
            </a:r>
            <a:endParaRPr lang="en-US" altLang="zh-TW" sz="3200" b="1" dirty="0">
              <a:solidFill>
                <a:schemeClr val="bg1"/>
              </a:solidFill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FEB0334-7E10-44C0-BEB2-DF7471D24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9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484" y="870012"/>
            <a:ext cx="5381162" cy="438358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2521" y="870012"/>
            <a:ext cx="5513033" cy="4383580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9" name="Right Arrow 8"/>
          <p:cNvSpPr/>
          <p:nvPr/>
        </p:nvSpPr>
        <p:spPr>
          <a:xfrm>
            <a:off x="5546140" y="2968586"/>
            <a:ext cx="878887" cy="493705"/>
          </a:xfrm>
          <a:prstGeom prst="rightArrow">
            <a:avLst/>
          </a:prstGeom>
          <a:solidFill>
            <a:srgbClr val="0070C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圓角矩形 8">
            <a:extLst>
              <a:ext uri="{FF2B5EF4-FFF2-40B4-BE49-F238E27FC236}">
                <a16:creationId xmlns:a16="http://schemas.microsoft.com/office/drawing/2014/main" id="{5B5650D9-7CBC-4786-A2F8-D345C2C61748}"/>
              </a:ext>
            </a:extLst>
          </p:cNvPr>
          <p:cNvSpPr/>
          <p:nvPr/>
        </p:nvSpPr>
        <p:spPr>
          <a:xfrm>
            <a:off x="87484" y="5646198"/>
            <a:ext cx="11928070" cy="602916"/>
          </a:xfrm>
          <a:prstGeom prst="roundRect">
            <a:avLst>
              <a:gd name="adj" fmla="val 5761"/>
            </a:avLst>
          </a:prstGeom>
          <a:solidFill>
            <a:schemeClr val="bg2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 fontAlgn="ctr">
              <a:buFont typeface="Wingdings" panose="05000000000000000000" pitchFamily="2" charset="2"/>
              <a:buChar char="l"/>
            </a:pPr>
            <a:r>
              <a:rPr lang="en-US" altLang="zh-CN" dirty="0">
                <a:solidFill>
                  <a:schemeClr val="tx1"/>
                </a:solidFill>
                <a:ea typeface="Microsoft YaHei" panose="020B0503020204020204" pitchFamily="34" charset="-122"/>
              </a:rPr>
              <a:t>The Laud speaker and MIC structure in the Acoustic Chamber.</a:t>
            </a:r>
          </a:p>
        </p:txBody>
      </p:sp>
    </p:spTree>
    <p:extLst>
      <p:ext uri="{BB962C8B-B14F-4D97-AF65-F5344CB8AC3E}">
        <p14:creationId xmlns:p14="http://schemas.microsoft.com/office/powerpoint/2010/main" val="25551617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i="1" dirty="0">
                <a:solidFill>
                  <a:schemeClr val="bg1"/>
                </a:solidFill>
                <a:cs typeface="Arial" panose="020B0604020202020204" pitchFamily="34" charset="0"/>
              </a:rPr>
              <a:t>Acoustic Chamber Distance</a:t>
            </a:r>
            <a:endParaRPr lang="en-US" altLang="zh-TW" sz="3200" b="1" i="1" dirty="0">
              <a:solidFill>
                <a:schemeClr val="bg1"/>
              </a:solidFill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23" name="圓角矩形 8">
            <a:extLst>
              <a:ext uri="{FF2B5EF4-FFF2-40B4-BE49-F238E27FC236}">
                <a16:creationId xmlns:a16="http://schemas.microsoft.com/office/drawing/2014/main" id="{5B5650D9-7CBC-4786-A2F8-D345C2C61748}"/>
              </a:ext>
            </a:extLst>
          </p:cNvPr>
          <p:cNvSpPr/>
          <p:nvPr/>
        </p:nvSpPr>
        <p:spPr>
          <a:xfrm>
            <a:off x="446011" y="5271852"/>
            <a:ext cx="10975921" cy="1084498"/>
          </a:xfrm>
          <a:prstGeom prst="roundRect">
            <a:avLst>
              <a:gd name="adj" fmla="val 5761"/>
            </a:avLst>
          </a:prstGeom>
          <a:solidFill>
            <a:schemeClr val="bg2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 fontAlgn="ctr">
              <a:buFont typeface="Wingdings" panose="05000000000000000000" pitchFamily="2" charset="2"/>
              <a:buChar char="l"/>
            </a:pPr>
            <a:r>
              <a:rPr lang="en-US" altLang="zh-CN" dirty="0">
                <a:solidFill>
                  <a:schemeClr val="tx1"/>
                </a:solidFill>
                <a:ea typeface="Microsoft YaHei" panose="020B0503020204020204" pitchFamily="34" charset="-122"/>
              </a:rPr>
              <a:t>The distance from Chamber’s speakers to SWAN’s Mics is about 30cm.</a:t>
            </a:r>
          </a:p>
          <a:p>
            <a:pPr marL="285750" indent="-285750" fontAlgn="ctr">
              <a:buFont typeface="Wingdings" panose="05000000000000000000" pitchFamily="2" charset="2"/>
              <a:buChar char="l"/>
            </a:pPr>
            <a:r>
              <a:rPr lang="en-US" altLang="zh-CN" dirty="0">
                <a:solidFill>
                  <a:schemeClr val="tx1"/>
                </a:solidFill>
                <a:ea typeface="Microsoft YaHei" panose="020B0503020204020204" pitchFamily="34" charset="-122"/>
              </a:rPr>
              <a:t>The distance from above Chamber’s Left/Right Mics to Left/Right SWAN’s Full Range Speakers is about 11cm.</a:t>
            </a:r>
          </a:p>
          <a:p>
            <a:pPr marL="285750" indent="-285750" fontAlgn="ctr">
              <a:buFont typeface="Wingdings" panose="05000000000000000000" pitchFamily="2" charset="2"/>
              <a:buChar char="l"/>
            </a:pPr>
            <a:r>
              <a:rPr lang="en-US" altLang="zh-CN" dirty="0">
                <a:solidFill>
                  <a:schemeClr val="tx1"/>
                </a:solidFill>
                <a:ea typeface="Microsoft YaHei" panose="020B0503020204020204" pitchFamily="34" charset="-122"/>
              </a:rPr>
              <a:t>The distance from under Chamber’s  Left/Right Mics to Left/Right SWAN’s Woofer Speakers is about 5cm.</a:t>
            </a:r>
          </a:p>
          <a:p>
            <a:pPr marL="285750" indent="-285750" fontAlgn="ctr">
              <a:buFont typeface="Wingdings" panose="05000000000000000000" pitchFamily="2" charset="2"/>
              <a:buChar char="l"/>
            </a:pPr>
            <a:endParaRPr lang="en-US" altLang="zh-CN" dirty="0">
              <a:solidFill>
                <a:schemeClr val="tx1"/>
              </a:solidFill>
              <a:ea typeface="Microsoft YaHei" panose="020B0503020204020204" pitchFamily="34" charset="-122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FEB0334-7E10-44C0-BEB2-DF7471D24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10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011" y="630315"/>
            <a:ext cx="10907789" cy="4276412"/>
          </a:xfrm>
          <a:prstGeom prst="rect">
            <a:avLst/>
          </a:prstGeom>
          <a:ln w="28575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7187308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i="1" dirty="0">
                <a:solidFill>
                  <a:schemeClr val="bg1"/>
                </a:solidFill>
                <a:cs typeface="Arial" panose="020B0604020202020204" pitchFamily="34" charset="0"/>
              </a:rPr>
              <a:t>Acoustic Chamber </a:t>
            </a:r>
            <a:r>
              <a:rPr lang="en-US" sz="3200" b="1" i="1" dirty="0"/>
              <a:t>Test Structure Proposal</a:t>
            </a:r>
            <a:endParaRPr lang="en-US" altLang="zh-TW" sz="3200" b="1" i="1" dirty="0">
              <a:solidFill>
                <a:schemeClr val="bg1"/>
              </a:solidFill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23" name="圓角矩形 8">
            <a:extLst>
              <a:ext uri="{FF2B5EF4-FFF2-40B4-BE49-F238E27FC236}">
                <a16:creationId xmlns:a16="http://schemas.microsoft.com/office/drawing/2014/main" id="{5B5650D9-7CBC-4786-A2F8-D345C2C61748}"/>
              </a:ext>
            </a:extLst>
          </p:cNvPr>
          <p:cNvSpPr/>
          <p:nvPr/>
        </p:nvSpPr>
        <p:spPr>
          <a:xfrm>
            <a:off x="6383044" y="886808"/>
            <a:ext cx="5669202" cy="5327562"/>
          </a:xfrm>
          <a:prstGeom prst="roundRect">
            <a:avLst>
              <a:gd name="adj" fmla="val 5761"/>
            </a:avLst>
          </a:prstGeom>
          <a:solidFill>
            <a:schemeClr val="bg2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400" b="1" dirty="0">
                <a:solidFill>
                  <a:schemeClr val="tx1"/>
                </a:solidFill>
              </a:rPr>
              <a:t>Test Coverage Test System Diagram</a:t>
            </a:r>
          </a:p>
          <a:p>
            <a:pPr marL="182880" lvl="1"/>
            <a:r>
              <a:rPr lang="en-US" sz="1400" dirty="0">
                <a:solidFill>
                  <a:schemeClr val="tx1"/>
                </a:solidFill>
              </a:rPr>
              <a:t>§ MIC frequency response</a:t>
            </a:r>
          </a:p>
          <a:p>
            <a:pPr marL="182880" lvl="1"/>
            <a:r>
              <a:rPr lang="en-US" sz="1400" dirty="0">
                <a:solidFill>
                  <a:schemeClr val="tx1"/>
                </a:solidFill>
              </a:rPr>
              <a:t>§ MIC Harmonic Distortion</a:t>
            </a:r>
          </a:p>
          <a:p>
            <a:pPr marL="182880" lvl="1"/>
            <a:r>
              <a:rPr lang="en-US" sz="1400" dirty="0">
                <a:solidFill>
                  <a:schemeClr val="tx1"/>
                </a:solidFill>
              </a:rPr>
              <a:t>§ MIC sensitivity</a:t>
            </a:r>
          </a:p>
          <a:p>
            <a:pPr marL="182880" lvl="1"/>
            <a:r>
              <a:rPr lang="en-US" sz="1400" dirty="0">
                <a:solidFill>
                  <a:schemeClr val="tx1"/>
                </a:solidFill>
              </a:rPr>
              <a:t>§ MIC isolation test (1K)</a:t>
            </a:r>
          </a:p>
          <a:p>
            <a:pPr marL="182880" lvl="1"/>
            <a:r>
              <a:rPr lang="en-US" sz="1400" dirty="0">
                <a:solidFill>
                  <a:schemeClr val="tx1"/>
                </a:solidFill>
              </a:rPr>
              <a:t>§ SPK frequency response</a:t>
            </a:r>
          </a:p>
          <a:p>
            <a:pPr marL="182880" lvl="1"/>
            <a:r>
              <a:rPr lang="en-US" sz="1400" dirty="0">
                <a:solidFill>
                  <a:schemeClr val="tx1"/>
                </a:solidFill>
              </a:rPr>
              <a:t>§ SPK Harmonic Distortion</a:t>
            </a:r>
          </a:p>
          <a:p>
            <a:pPr marL="182880" lvl="1"/>
            <a:r>
              <a:rPr lang="en-US" sz="1400" dirty="0">
                <a:solidFill>
                  <a:schemeClr val="tx1"/>
                </a:solidFill>
              </a:rPr>
              <a:t>§ SPK Rub &amp; Buzz</a:t>
            </a:r>
          </a:p>
          <a:p>
            <a:pPr marL="182880" lvl="1"/>
            <a:r>
              <a:rPr lang="en-US" sz="1400" dirty="0">
                <a:solidFill>
                  <a:schemeClr val="tx1"/>
                </a:solidFill>
              </a:rPr>
              <a:t>§ SPK R/L Balance</a:t>
            </a:r>
          </a:p>
          <a:p>
            <a:r>
              <a:rPr lang="en-US" sz="1400" b="1" dirty="0">
                <a:solidFill>
                  <a:schemeClr val="tx1"/>
                </a:solidFill>
              </a:rPr>
              <a:t>Test Equipment</a:t>
            </a:r>
          </a:p>
          <a:p>
            <a:pPr marL="182880"/>
            <a:r>
              <a:rPr lang="en-US" sz="1400" dirty="0">
                <a:solidFill>
                  <a:schemeClr val="tx1"/>
                </a:solidFill>
              </a:rPr>
              <a:t>§ IPC with monitor, Keyboard &amp; Mouse</a:t>
            </a:r>
          </a:p>
          <a:p>
            <a:pPr marL="182880"/>
            <a:r>
              <a:rPr lang="en-US" sz="1400" dirty="0">
                <a:solidFill>
                  <a:schemeClr val="tx1"/>
                </a:solidFill>
              </a:rPr>
              <a:t>§ barcode scanner – Honeywell 1900</a:t>
            </a:r>
          </a:p>
          <a:p>
            <a:pPr marL="182880"/>
            <a:r>
              <a:rPr lang="en-US" sz="1400" dirty="0">
                <a:solidFill>
                  <a:schemeClr val="tx1"/>
                </a:solidFill>
              </a:rPr>
              <a:t>§ DC Power adaptor –Customer consign</a:t>
            </a:r>
          </a:p>
          <a:p>
            <a:pPr marL="182880"/>
            <a:r>
              <a:rPr lang="en-US" sz="1400" dirty="0">
                <a:solidFill>
                  <a:schemeClr val="tx1"/>
                </a:solidFill>
              </a:rPr>
              <a:t>§ Audio Generator – NI USB-4431</a:t>
            </a:r>
          </a:p>
          <a:p>
            <a:pPr marL="182880"/>
            <a:r>
              <a:rPr lang="en-US" sz="1400" dirty="0">
                <a:solidFill>
                  <a:schemeClr val="tx1"/>
                </a:solidFill>
              </a:rPr>
              <a:t>§ </a:t>
            </a:r>
            <a:r>
              <a:rPr lang="en-US" sz="1400" dirty="0" err="1">
                <a:solidFill>
                  <a:schemeClr val="tx1"/>
                </a:solidFill>
              </a:rPr>
              <a:t>Laudspeaker</a:t>
            </a:r>
            <a:r>
              <a:rPr lang="en-US" sz="1400" dirty="0">
                <a:solidFill>
                  <a:schemeClr val="tx1"/>
                </a:solidFill>
              </a:rPr>
              <a:t> -- Customize</a:t>
            </a:r>
          </a:p>
          <a:p>
            <a:pPr marL="182880"/>
            <a:r>
              <a:rPr lang="en-US" sz="1400" dirty="0">
                <a:solidFill>
                  <a:schemeClr val="tx1"/>
                </a:solidFill>
              </a:rPr>
              <a:t>§ Audio amplifier &amp; Analyzer – </a:t>
            </a:r>
            <a:r>
              <a:rPr lang="en-US" sz="1400" dirty="0" err="1">
                <a:solidFill>
                  <a:schemeClr val="tx1"/>
                </a:solidFill>
              </a:rPr>
              <a:t>MegaSig</a:t>
            </a:r>
            <a:r>
              <a:rPr lang="en-US" sz="1400" dirty="0">
                <a:solidFill>
                  <a:schemeClr val="tx1"/>
                </a:solidFill>
              </a:rPr>
              <a:t> PM 6143</a:t>
            </a:r>
          </a:p>
          <a:p>
            <a:pPr marL="182880"/>
            <a:r>
              <a:rPr lang="en-US" sz="1400" dirty="0">
                <a:solidFill>
                  <a:schemeClr val="tx1"/>
                </a:solidFill>
              </a:rPr>
              <a:t>§ MIC – GRAS 40 pp * 4</a:t>
            </a:r>
          </a:p>
          <a:p>
            <a:pPr marL="182880"/>
            <a:r>
              <a:rPr lang="en-US" sz="1400" dirty="0">
                <a:solidFill>
                  <a:schemeClr val="tx1"/>
                </a:solidFill>
              </a:rPr>
              <a:t>§ Acoustic Chamber</a:t>
            </a:r>
          </a:p>
          <a:p>
            <a:pPr marL="182880"/>
            <a:r>
              <a:rPr lang="en-US" sz="1400" dirty="0">
                <a:solidFill>
                  <a:schemeClr val="tx1"/>
                </a:solidFill>
              </a:rPr>
              <a:t>§ Test Fixture</a:t>
            </a:r>
          </a:p>
          <a:p>
            <a:pPr marL="182880"/>
            <a:r>
              <a:rPr lang="en-US" sz="1400" dirty="0">
                <a:solidFill>
                  <a:schemeClr val="tx1"/>
                </a:solidFill>
              </a:rPr>
              <a:t>§ Test Control PCBA</a:t>
            </a:r>
          </a:p>
          <a:p>
            <a:r>
              <a:rPr lang="en-US" sz="1400" b="1" dirty="0">
                <a:solidFill>
                  <a:schemeClr val="tx1"/>
                </a:solidFill>
              </a:rPr>
              <a:t>Test Software</a:t>
            </a:r>
          </a:p>
          <a:p>
            <a:pPr marL="182880"/>
            <a:r>
              <a:rPr lang="en-US" sz="1400" dirty="0">
                <a:solidFill>
                  <a:schemeClr val="tx1"/>
                </a:solidFill>
              </a:rPr>
              <a:t>§ </a:t>
            </a:r>
            <a:r>
              <a:rPr lang="en-US" sz="1400" dirty="0" err="1">
                <a:solidFill>
                  <a:schemeClr val="tx1"/>
                </a:solidFill>
              </a:rPr>
              <a:t>Labview</a:t>
            </a:r>
            <a:endParaRPr lang="en-US" sz="1400" dirty="0">
              <a:solidFill>
                <a:schemeClr val="tx1"/>
              </a:solidFill>
            </a:endParaRPr>
          </a:p>
          <a:p>
            <a:pPr marL="182880"/>
            <a:r>
              <a:rPr lang="en-US" sz="1400" dirty="0">
                <a:solidFill>
                  <a:schemeClr val="tx1"/>
                </a:solidFill>
              </a:rPr>
              <a:t>§ NI Sound &amp; Vibration Toolkit</a:t>
            </a:r>
            <a:endParaRPr lang="en-US" altLang="zh-CN" sz="1400" dirty="0">
              <a:solidFill>
                <a:schemeClr val="tx1"/>
              </a:solidFill>
              <a:ea typeface="Microsoft YaHei" panose="020B0503020204020204" pitchFamily="34" charset="-122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FEB0334-7E10-44C0-BEB2-DF7471D24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11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047" y="886808"/>
            <a:ext cx="6096832" cy="2948345"/>
          </a:xfrm>
          <a:prstGeom prst="rect">
            <a:avLst/>
          </a:prstGeom>
          <a:ln w="19050">
            <a:noFill/>
          </a:ln>
          <a:effectLst>
            <a:glow rad="635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047" y="4403105"/>
            <a:ext cx="6096832" cy="1811265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7" name="Right Arrow 6"/>
          <p:cNvSpPr/>
          <p:nvPr/>
        </p:nvSpPr>
        <p:spPr>
          <a:xfrm rot="5400000">
            <a:off x="3030522" y="3864493"/>
            <a:ext cx="526498" cy="550727"/>
          </a:xfrm>
          <a:prstGeom prst="rightArrow">
            <a:avLst/>
          </a:prstGeom>
          <a:solidFill>
            <a:srgbClr val="0070C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3702300" y="4163821"/>
            <a:ext cx="2547579" cy="263250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Sound analysis equipment </a:t>
            </a:r>
          </a:p>
        </p:txBody>
      </p:sp>
    </p:spTree>
    <p:extLst>
      <p:ext uri="{BB962C8B-B14F-4D97-AF65-F5344CB8AC3E}">
        <p14:creationId xmlns:p14="http://schemas.microsoft.com/office/powerpoint/2010/main" val="18757525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i="1" dirty="0">
                <a:solidFill>
                  <a:schemeClr val="bg1"/>
                </a:solidFill>
                <a:cs typeface="Arial" panose="020B0604020202020204" pitchFamily="34" charset="0"/>
              </a:rPr>
              <a:t>Acoustic Chamber </a:t>
            </a:r>
            <a:r>
              <a:rPr lang="en-US" sz="3200" b="1" i="1" dirty="0"/>
              <a:t>Test Structure Proposal</a:t>
            </a:r>
            <a:endParaRPr lang="en-US" altLang="zh-TW" sz="3200" b="1" i="1" dirty="0">
              <a:solidFill>
                <a:schemeClr val="bg1"/>
              </a:solidFill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23" name="圓角矩形 8">
            <a:extLst>
              <a:ext uri="{FF2B5EF4-FFF2-40B4-BE49-F238E27FC236}">
                <a16:creationId xmlns:a16="http://schemas.microsoft.com/office/drawing/2014/main" id="{5B5650D9-7CBC-4786-A2F8-D345C2C61748}"/>
              </a:ext>
            </a:extLst>
          </p:cNvPr>
          <p:cNvSpPr/>
          <p:nvPr/>
        </p:nvSpPr>
        <p:spPr>
          <a:xfrm>
            <a:off x="6383044" y="886808"/>
            <a:ext cx="5669202" cy="5430746"/>
          </a:xfrm>
          <a:prstGeom prst="roundRect">
            <a:avLst>
              <a:gd name="adj" fmla="val 5761"/>
            </a:avLst>
          </a:prstGeom>
          <a:solidFill>
            <a:schemeClr val="bg2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dirty="0">
                <a:solidFill>
                  <a:schemeClr val="tx1"/>
                </a:solidFill>
              </a:rPr>
              <a:t>Re-use equipment:</a:t>
            </a:r>
          </a:p>
          <a:p>
            <a:r>
              <a:rPr lang="en-US" dirty="0">
                <a:solidFill>
                  <a:schemeClr val="tx1"/>
                </a:solidFill>
              </a:rPr>
              <a:t>• Test PC</a:t>
            </a:r>
          </a:p>
          <a:p>
            <a:r>
              <a:rPr lang="en-US" dirty="0">
                <a:solidFill>
                  <a:schemeClr val="tx1"/>
                </a:solidFill>
              </a:rPr>
              <a:t>• Acoustic chamber</a:t>
            </a:r>
          </a:p>
          <a:p>
            <a:r>
              <a:rPr lang="en-US" dirty="0">
                <a:solidFill>
                  <a:schemeClr val="tx1"/>
                </a:solidFill>
              </a:rPr>
              <a:t>• Audio generator, NI USB-4431</a:t>
            </a:r>
          </a:p>
          <a:p>
            <a:r>
              <a:rPr lang="en-US" dirty="0">
                <a:solidFill>
                  <a:schemeClr val="tx1"/>
                </a:solidFill>
              </a:rPr>
              <a:t>• Audio amplifier &amp; Analyzer – </a:t>
            </a:r>
            <a:r>
              <a:rPr lang="en-US" dirty="0" err="1">
                <a:solidFill>
                  <a:schemeClr val="tx1"/>
                </a:solidFill>
              </a:rPr>
              <a:t>MegaSig</a:t>
            </a:r>
            <a:r>
              <a:rPr lang="en-US" dirty="0">
                <a:solidFill>
                  <a:schemeClr val="tx1"/>
                </a:solidFill>
              </a:rPr>
              <a:t> PM 6143</a:t>
            </a:r>
          </a:p>
          <a:p>
            <a:r>
              <a:rPr lang="en-US" dirty="0">
                <a:solidFill>
                  <a:schemeClr val="tx1"/>
                </a:solidFill>
              </a:rPr>
              <a:t>• MIC – GRAS 40 pp * 2</a:t>
            </a:r>
          </a:p>
          <a:p>
            <a:r>
              <a:rPr lang="en-US" dirty="0">
                <a:solidFill>
                  <a:schemeClr val="tx1"/>
                </a:solidFill>
              </a:rPr>
              <a:t>• barcode scanner – Honeywell 1900</a:t>
            </a:r>
          </a:p>
          <a:p>
            <a:r>
              <a:rPr lang="en-US" dirty="0">
                <a:solidFill>
                  <a:schemeClr val="tx1"/>
                </a:solidFill>
              </a:rPr>
              <a:t>Items to be changed:</a:t>
            </a:r>
          </a:p>
          <a:p>
            <a:r>
              <a:rPr lang="en-US" dirty="0">
                <a:solidFill>
                  <a:schemeClr val="tx1"/>
                </a:solidFill>
              </a:rPr>
              <a:t>• Re-design/fabricate a new test fixture inside the acoustic chamber to support the new model</a:t>
            </a:r>
          </a:p>
          <a:p>
            <a:r>
              <a:rPr lang="en-US" dirty="0">
                <a:solidFill>
                  <a:schemeClr val="tx1"/>
                </a:solidFill>
              </a:rPr>
              <a:t>of products.</a:t>
            </a:r>
          </a:p>
          <a:p>
            <a:r>
              <a:rPr lang="en-US" dirty="0">
                <a:solidFill>
                  <a:schemeClr val="tx1"/>
                </a:solidFill>
              </a:rPr>
              <a:t>• Add 2 new MIC(GRAS 40pp) to test 4 SPK of the new model of product.</a:t>
            </a:r>
          </a:p>
          <a:p>
            <a:r>
              <a:rPr lang="en-US" dirty="0">
                <a:solidFill>
                  <a:schemeClr val="tx1"/>
                </a:solidFill>
              </a:rPr>
              <a:t>• Re-develop new test software to test the new model of product.</a:t>
            </a:r>
            <a:endParaRPr lang="en-US" altLang="zh-CN" dirty="0">
              <a:solidFill>
                <a:schemeClr val="tx1"/>
              </a:solidFill>
              <a:ea typeface="Microsoft YaHei" panose="020B0503020204020204" pitchFamily="34" charset="-122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FEB0334-7E10-44C0-BEB2-DF7471D24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12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047" y="886808"/>
            <a:ext cx="6096832" cy="2948345"/>
          </a:xfrm>
          <a:prstGeom prst="rect">
            <a:avLst/>
          </a:prstGeom>
          <a:ln w="19050">
            <a:noFill/>
          </a:ln>
          <a:effectLst>
            <a:glow rad="63500">
              <a:schemeClr val="accent2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047" y="4492490"/>
            <a:ext cx="6096832" cy="1825064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7" name="Right Arrow 6"/>
          <p:cNvSpPr/>
          <p:nvPr/>
        </p:nvSpPr>
        <p:spPr>
          <a:xfrm rot="5400000">
            <a:off x="3067911" y="3916969"/>
            <a:ext cx="526498" cy="493705"/>
          </a:xfrm>
          <a:prstGeom prst="rightArrow">
            <a:avLst/>
          </a:prstGeom>
          <a:solidFill>
            <a:srgbClr val="0070C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5335479" y="4035290"/>
            <a:ext cx="914400" cy="391781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Test PC</a:t>
            </a:r>
          </a:p>
        </p:txBody>
      </p:sp>
    </p:spTree>
    <p:extLst>
      <p:ext uri="{BB962C8B-B14F-4D97-AF65-F5344CB8AC3E}">
        <p14:creationId xmlns:p14="http://schemas.microsoft.com/office/powerpoint/2010/main" val="41852440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i="1" dirty="0">
                <a:solidFill>
                  <a:schemeClr val="bg1"/>
                </a:solidFill>
                <a:cs typeface="Arial" panose="020B0604020202020204" pitchFamily="34" charset="0"/>
              </a:rPr>
              <a:t>Acoustic Chamber Test Functions</a:t>
            </a:r>
            <a:endParaRPr lang="en-US" altLang="zh-TW" sz="3200" b="1" i="1" dirty="0">
              <a:solidFill>
                <a:schemeClr val="bg1"/>
              </a:solidFill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FEB0334-7E10-44C0-BEB2-DF7471D24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13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3779487"/>
              </p:ext>
            </p:extLst>
          </p:nvPr>
        </p:nvGraphicFramePr>
        <p:xfrm>
          <a:off x="521993" y="863508"/>
          <a:ext cx="8542107" cy="5014452"/>
        </p:xfrm>
        <a:graphic>
          <a:graphicData uri="http://schemas.openxmlformats.org/drawingml/2006/table">
            <a:tbl>
              <a:tblPr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663054">
                  <a:extLst>
                    <a:ext uri="{9D8B030D-6E8A-4147-A177-3AD203B41FA5}">
                      <a16:colId xmlns:a16="http://schemas.microsoft.com/office/drawing/2014/main" val="3266044776"/>
                    </a:ext>
                  </a:extLst>
                </a:gridCol>
                <a:gridCol w="3804203">
                  <a:extLst>
                    <a:ext uri="{9D8B030D-6E8A-4147-A177-3AD203B41FA5}">
                      <a16:colId xmlns:a16="http://schemas.microsoft.com/office/drawing/2014/main" val="3231767579"/>
                    </a:ext>
                  </a:extLst>
                </a:gridCol>
                <a:gridCol w="2815754">
                  <a:extLst>
                    <a:ext uri="{9D8B030D-6E8A-4147-A177-3AD203B41FA5}">
                      <a16:colId xmlns:a16="http://schemas.microsoft.com/office/drawing/2014/main" val="3772378319"/>
                    </a:ext>
                  </a:extLst>
                </a:gridCol>
                <a:gridCol w="1259096">
                  <a:extLst>
                    <a:ext uri="{9D8B030D-6E8A-4147-A177-3AD203B41FA5}">
                      <a16:colId xmlns:a16="http://schemas.microsoft.com/office/drawing/2014/main" val="778965466"/>
                    </a:ext>
                  </a:extLst>
                </a:gridCol>
              </a:tblGrid>
              <a:tr h="23402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No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Test Title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Test Spec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Test Time(s)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4339869"/>
                  </a:ext>
                </a:extLst>
              </a:tr>
              <a:tr h="22717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DUT Connection Test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(1, 1)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0.638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819740"/>
                  </a:ext>
                </a:extLst>
              </a:tr>
              <a:tr h="22717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Full Range </a:t>
                      </a:r>
                      <a:r>
                        <a:rPr lang="en-US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Speaker_Frequency</a:t>
                      </a:r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Response - 550 Hz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(70, 90) db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22.804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4249673"/>
                  </a:ext>
                </a:extLst>
              </a:tr>
              <a:tr h="22717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Full Range </a:t>
                      </a:r>
                      <a:r>
                        <a:rPr lang="en-US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Speaker_Frequency</a:t>
                      </a:r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Response - 800 Hz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(70, 90) db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0105507"/>
                  </a:ext>
                </a:extLst>
              </a:tr>
              <a:tr h="22717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Full Range </a:t>
                      </a:r>
                      <a:r>
                        <a:rPr lang="en-US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Speaker_Frequency</a:t>
                      </a:r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Response - 1k Hz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(70, 95) db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0710539"/>
                  </a:ext>
                </a:extLst>
              </a:tr>
              <a:tr h="22717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Full Range </a:t>
                      </a:r>
                      <a:r>
                        <a:rPr lang="en-US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Speaker_Frequency</a:t>
                      </a:r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Response - 4k Hz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(70, 95) db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7353264"/>
                  </a:ext>
                </a:extLst>
              </a:tr>
              <a:tr h="22717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Full Range </a:t>
                      </a:r>
                      <a:r>
                        <a:rPr lang="en-US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Speaker_Frequency</a:t>
                      </a:r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Response - 8k Hz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(54, 90) </a:t>
                      </a:r>
                      <a:r>
                        <a:rPr lang="en-US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db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6826463"/>
                  </a:ext>
                </a:extLst>
              </a:tr>
              <a:tr h="22717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Full Range </a:t>
                      </a:r>
                      <a:r>
                        <a:rPr lang="en-US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Speaker_Frequency</a:t>
                      </a:r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Response - 10k Hz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(40, 80) </a:t>
                      </a:r>
                      <a:r>
                        <a:rPr lang="en-US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db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2375324"/>
                  </a:ext>
                </a:extLst>
              </a:tr>
              <a:tr h="22717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Full Range </a:t>
                      </a:r>
                      <a:r>
                        <a:rPr lang="en-US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Speaker_THD</a:t>
                      </a:r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- 1k Hz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(0.0015, 5) %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2873235"/>
                  </a:ext>
                </a:extLst>
              </a:tr>
              <a:tr h="22717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Full Range Speaker_Balance_Left - 1k Hz 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(70, 95) </a:t>
                      </a:r>
                      <a:r>
                        <a:rPr lang="en-US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db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11.033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2514263"/>
                  </a:ext>
                </a:extLst>
              </a:tr>
              <a:tr h="22717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Full Range </a:t>
                      </a:r>
                      <a:r>
                        <a:rPr lang="en-US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Speaker_Balance_Right</a:t>
                      </a:r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- 1k Hz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(70, 95) </a:t>
                      </a:r>
                      <a:r>
                        <a:rPr lang="en-US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db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11.125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1059801"/>
                  </a:ext>
                </a:extLst>
              </a:tr>
              <a:tr h="22717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Full Range </a:t>
                      </a:r>
                      <a:r>
                        <a:rPr lang="en-US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Speaker_Left</a:t>
                      </a:r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to Right Radio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(0.8, 1.2)  %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44829"/>
                  </a:ext>
                </a:extLst>
              </a:tr>
              <a:tr h="22717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Woofer </a:t>
                      </a:r>
                      <a:r>
                        <a:rPr lang="en-US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Speaker_Frequency</a:t>
                      </a:r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Response - 100 Hz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(75, 98) </a:t>
                      </a:r>
                      <a:r>
                        <a:rPr lang="en-US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db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17.863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5405975"/>
                  </a:ext>
                </a:extLst>
              </a:tr>
              <a:tr h="22717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Woofer </a:t>
                      </a:r>
                      <a:r>
                        <a:rPr lang="en-US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Speaker_Frequency</a:t>
                      </a:r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Response - 400 Hz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(80, 98) </a:t>
                      </a:r>
                      <a:r>
                        <a:rPr lang="en-US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db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4728111"/>
                  </a:ext>
                </a:extLst>
              </a:tr>
              <a:tr h="22717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Woofer </a:t>
                      </a:r>
                      <a:r>
                        <a:rPr lang="en-US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Speaker_Frequency</a:t>
                      </a:r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Response - 550 Hz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(70, 98) </a:t>
                      </a:r>
                      <a:r>
                        <a:rPr lang="en-US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db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0902988"/>
                  </a:ext>
                </a:extLst>
              </a:tr>
              <a:tr h="22717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Woofer </a:t>
                      </a:r>
                      <a:r>
                        <a:rPr lang="en-US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Speaker_THD</a:t>
                      </a:r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- 400 Hz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(0.0015, 5)  %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8411233"/>
                  </a:ext>
                </a:extLst>
              </a:tr>
              <a:tr h="22717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Woofer </a:t>
                      </a:r>
                      <a:r>
                        <a:rPr lang="en-US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Speaker_Balance_Left</a:t>
                      </a:r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- 400 Hz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(80, 120)  db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9.425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6991234"/>
                  </a:ext>
                </a:extLst>
              </a:tr>
              <a:tr h="22717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Woofer </a:t>
                      </a:r>
                      <a:r>
                        <a:rPr lang="en-US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Speaker_Balance_Right</a:t>
                      </a:r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- 400 Hz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(80, 120)  db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9.397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4206673"/>
                  </a:ext>
                </a:extLst>
              </a:tr>
              <a:tr h="22717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Woofer </a:t>
                      </a:r>
                      <a:r>
                        <a:rPr lang="en-US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Speaker_Left</a:t>
                      </a:r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to Right Radio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(0.7, 1.4) %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7720790"/>
                  </a:ext>
                </a:extLst>
              </a:tr>
              <a:tr h="22717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Woofer </a:t>
                      </a:r>
                      <a:r>
                        <a:rPr lang="en-US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Speaker_Air</a:t>
                      </a:r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Leakage Test - 50 Hz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(48, 52) Hz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9.452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0987601"/>
                  </a:ext>
                </a:extLst>
              </a:tr>
              <a:tr h="22717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Woofer </a:t>
                      </a:r>
                      <a:r>
                        <a:rPr lang="en-US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Speaker_Air</a:t>
                      </a:r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Leakage </a:t>
                      </a:r>
                      <a:r>
                        <a:rPr lang="en-US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Test_Pushing</a:t>
                      </a:r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- 550 Hz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(-110, -67) db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9.381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1951875"/>
                  </a:ext>
                </a:extLst>
              </a:tr>
              <a:tr h="22717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Woofer </a:t>
                      </a:r>
                      <a:r>
                        <a:rPr lang="en-US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Speaker_Air</a:t>
                      </a:r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Leakage </a:t>
                      </a:r>
                      <a:r>
                        <a:rPr lang="en-US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Test_Pushing</a:t>
                      </a:r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- 850 Hz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(-120, -67) </a:t>
                      </a:r>
                      <a:r>
                        <a:rPr lang="en-US" sz="12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db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9.381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7917409"/>
                  </a:ext>
                </a:extLst>
              </a:tr>
            </a:tbl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57436495"/>
              </p:ext>
            </p:extLst>
          </p:nvPr>
        </p:nvGraphicFramePr>
        <p:xfrm>
          <a:off x="9375330" y="863508"/>
          <a:ext cx="1455427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26" name="Document" showAsIcon="1" r:id="rId3" imgW="914400" imgH="771480" progId="Word.Document.8">
                  <p:embed/>
                </p:oleObj>
              </mc:Choice>
              <mc:Fallback>
                <p:oleObj name="Document" showAsIcon="1" r:id="rId3" imgW="914400" imgH="771480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375330" y="863508"/>
                        <a:ext cx="1455427" cy="771525"/>
                      </a:xfrm>
                      <a:prstGeom prst="rect">
                        <a:avLst/>
                      </a:prstGeom>
                      <a:solidFill>
                        <a:schemeClr val="bg1">
                          <a:lumMod val="95000"/>
                        </a:schemeClr>
                      </a:solidFill>
                      <a:ln w="19050"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441837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750" y="0"/>
            <a:ext cx="10485912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3200" b="1" i="1" dirty="0">
                <a:solidFill>
                  <a:schemeClr val="bg1"/>
                </a:solidFill>
                <a:cs typeface="Arial" panose="020B0604020202020204" pitchFamily="34" charset="0"/>
              </a:rPr>
              <a:t>Acoustic Chamber Test Functions</a:t>
            </a:r>
            <a:endParaRPr lang="en-US" altLang="zh-TW" sz="3200" b="1" i="1" dirty="0">
              <a:solidFill>
                <a:schemeClr val="bg1"/>
              </a:solidFill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FEB0334-7E10-44C0-BEB2-DF7471D24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14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5851073"/>
              </p:ext>
            </p:extLst>
          </p:nvPr>
        </p:nvGraphicFramePr>
        <p:xfrm>
          <a:off x="585926" y="1026138"/>
          <a:ext cx="8291744" cy="4874520"/>
        </p:xfrm>
        <a:graphic>
          <a:graphicData uri="http://schemas.openxmlformats.org/drawingml/2006/table">
            <a:tbl>
              <a:tblPr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643620">
                  <a:extLst>
                    <a:ext uri="{9D8B030D-6E8A-4147-A177-3AD203B41FA5}">
                      <a16:colId xmlns:a16="http://schemas.microsoft.com/office/drawing/2014/main" val="829137881"/>
                    </a:ext>
                  </a:extLst>
                </a:gridCol>
                <a:gridCol w="3905507">
                  <a:extLst>
                    <a:ext uri="{9D8B030D-6E8A-4147-A177-3AD203B41FA5}">
                      <a16:colId xmlns:a16="http://schemas.microsoft.com/office/drawing/2014/main" val="3248590056"/>
                    </a:ext>
                  </a:extLst>
                </a:gridCol>
                <a:gridCol w="2520423">
                  <a:extLst>
                    <a:ext uri="{9D8B030D-6E8A-4147-A177-3AD203B41FA5}">
                      <a16:colId xmlns:a16="http://schemas.microsoft.com/office/drawing/2014/main" val="84208132"/>
                    </a:ext>
                  </a:extLst>
                </a:gridCol>
                <a:gridCol w="1222194">
                  <a:extLst>
                    <a:ext uri="{9D8B030D-6E8A-4147-A177-3AD203B41FA5}">
                      <a16:colId xmlns:a16="http://schemas.microsoft.com/office/drawing/2014/main" val="2147817169"/>
                    </a:ext>
                  </a:extLst>
                </a:gridCol>
              </a:tblGrid>
              <a:tr h="23153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No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Test Title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Test Spec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Test Time(s)</a:t>
                      </a:r>
                      <a:endParaRPr lang="en-US" sz="16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0866544"/>
                  </a:ext>
                </a:extLst>
              </a:tr>
              <a:tr h="23153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Mic1_Sensitivity - 100 Hz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(20, 60) mV/Pa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20.773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0848887"/>
                  </a:ext>
                </a:extLst>
              </a:tr>
              <a:tr h="23153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Mic2_Sensitivity - 100 Hz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(20, 60) mV/Pa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3.276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3571642"/>
                  </a:ext>
                </a:extLst>
              </a:tr>
              <a:tr h="23153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Mic3_Sensitivity - 100 Hz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(20, 60) mV/Pa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3.265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7836434"/>
                  </a:ext>
                </a:extLst>
              </a:tr>
              <a:tr h="23153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Mic4_Sensitivity - 100 Hz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(20, 60) mV/Pa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3.263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5305498"/>
                  </a:ext>
                </a:extLst>
              </a:tr>
              <a:tr h="23153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Mic1_Sensitivity - 500 Hz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(40, 80) mV/Pa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20.987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2043030"/>
                  </a:ext>
                </a:extLst>
              </a:tr>
              <a:tr h="23153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Mic2_Sensitivity - 500 Hz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(40, 80) mV/Pa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3.409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7689590"/>
                  </a:ext>
                </a:extLst>
              </a:tr>
              <a:tr h="23153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Mic3_Sensitivity - 500 Hz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(40, 80) mV/Pa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3.39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0841747"/>
                  </a:ext>
                </a:extLst>
              </a:tr>
              <a:tr h="23153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Mic4_Sensitivity - 500 Hz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(40, 80) mV/Pa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3.367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5322116"/>
                  </a:ext>
                </a:extLst>
              </a:tr>
              <a:tr h="23153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Mic1_Sensitivity - 1k Hz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(10, 50) mV/Pa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20.95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764085"/>
                  </a:ext>
                </a:extLst>
              </a:tr>
              <a:tr h="23153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Mic2_Sensitivity - 1k Hz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(10, 50) mV/Pa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3.258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7419757"/>
                  </a:ext>
                </a:extLst>
              </a:tr>
              <a:tr h="23153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Mic3_Sensitivity - 1k Hz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(10, 50) mV/Pa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3.298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5326617"/>
                  </a:ext>
                </a:extLst>
              </a:tr>
              <a:tr h="23153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Mic4_Sensitivity - 1k Hz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(10, 50) mV/Pa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3.235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4136250"/>
                  </a:ext>
                </a:extLst>
              </a:tr>
              <a:tr h="23153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Mic1_Sensitivity - 10k Hz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(10, 50) mV/Pa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21.035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8277841"/>
                  </a:ext>
                </a:extLst>
              </a:tr>
              <a:tr h="23153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Mic2_Sensitivity - 10k Hz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(10, 50) mV/Pa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3.25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3737787"/>
                  </a:ext>
                </a:extLst>
              </a:tr>
              <a:tr h="23153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Mic3_Sensitivity - 10k Hz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(10, 50) mV/Pa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3.244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9726162"/>
                  </a:ext>
                </a:extLst>
              </a:tr>
              <a:tr h="23153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Mic4_Sensitivity - 10k Hz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(10, 50) mV/Pa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3.251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7155370"/>
                  </a:ext>
                </a:extLst>
              </a:tr>
              <a:tr h="23153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Mic1_Isolation - 1k Hz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(0, 5) mV/Pa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20.967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0969507"/>
                  </a:ext>
                </a:extLst>
              </a:tr>
              <a:tr h="23153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Mic2_Isolation - 1k Hz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(0, 5) mV/Pa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3.255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2320239"/>
                  </a:ext>
                </a:extLst>
              </a:tr>
              <a:tr h="23153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Mic3_Isolation - 1k Hz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(0, 5) mV/Pa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3.272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2603463"/>
                  </a:ext>
                </a:extLst>
              </a:tr>
              <a:tr h="23153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Mic4_Isolation - 1k Hz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(0, 5) mV/Pa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3.267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72023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856426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36382</TotalTime>
  <Words>1194</Words>
  <Application>Microsoft Macintosh PowerPoint</Application>
  <PresentationFormat>寬螢幕</PresentationFormat>
  <Paragraphs>269</Paragraphs>
  <Slides>14</Slides>
  <Notes>1</Notes>
  <HiddenSlides>0</HiddenSlides>
  <MMClips>0</MMClips>
  <ScaleCrop>false</ScaleCrop>
  <HeadingPairs>
    <vt:vector size="8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2</vt:i4>
      </vt:variant>
      <vt:variant>
        <vt:lpstr>內嵌 OLE 伺服程式</vt:lpstr>
      </vt:variant>
      <vt:variant>
        <vt:i4>1</vt:i4>
      </vt:variant>
      <vt:variant>
        <vt:lpstr>投影片標題</vt:lpstr>
      </vt:variant>
      <vt:variant>
        <vt:i4>14</vt:i4>
      </vt:variant>
    </vt:vector>
  </HeadingPairs>
  <TitlesOfParts>
    <vt:vector size="22" baseType="lpstr">
      <vt:lpstr>Arial</vt:lpstr>
      <vt:lpstr>Calibri</vt:lpstr>
      <vt:lpstr>Calibri Light</vt:lpstr>
      <vt:lpstr>Times New Roman</vt:lpstr>
      <vt:lpstr>Wingdings</vt:lpstr>
      <vt:lpstr>Office 佈景主題</vt:lpstr>
      <vt:lpstr>1_Office 佈景主題</vt:lpstr>
      <vt:lpstr>Document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Nguyen Thanh Dat</dc:creator>
  <cp:lastModifiedBy>Microsoft Office 使用者</cp:lastModifiedBy>
  <cp:revision>4704</cp:revision>
  <dcterms:created xsi:type="dcterms:W3CDTF">2020-08-07T01:32:39Z</dcterms:created>
  <dcterms:modified xsi:type="dcterms:W3CDTF">2022-02-25T00:33:34Z</dcterms:modified>
</cp:coreProperties>
</file>